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8"/>
  </p:notesMasterIdLst>
  <p:sldIdLst>
    <p:sldId id="307" r:id="rId2"/>
    <p:sldId id="408" r:id="rId3"/>
    <p:sldId id="409" r:id="rId4"/>
    <p:sldId id="410" r:id="rId5"/>
    <p:sldId id="411" r:id="rId6"/>
    <p:sldId id="412" r:id="rId7"/>
    <p:sldId id="413" r:id="rId8"/>
    <p:sldId id="414" r:id="rId9"/>
    <p:sldId id="415" r:id="rId10"/>
    <p:sldId id="416" r:id="rId11"/>
    <p:sldId id="417" r:id="rId12"/>
    <p:sldId id="418" r:id="rId13"/>
    <p:sldId id="419" r:id="rId14"/>
    <p:sldId id="420" r:id="rId15"/>
    <p:sldId id="421" r:id="rId16"/>
    <p:sldId id="422" r:id="rId17"/>
    <p:sldId id="423" r:id="rId18"/>
    <p:sldId id="424" r:id="rId19"/>
    <p:sldId id="425" r:id="rId20"/>
    <p:sldId id="426" r:id="rId21"/>
    <p:sldId id="427" r:id="rId22"/>
    <p:sldId id="428" r:id="rId23"/>
    <p:sldId id="429" r:id="rId24"/>
    <p:sldId id="430" r:id="rId25"/>
    <p:sldId id="431" r:id="rId26"/>
    <p:sldId id="432" r:id="rId27"/>
    <p:sldId id="433" r:id="rId28"/>
    <p:sldId id="434" r:id="rId29"/>
    <p:sldId id="435" r:id="rId30"/>
    <p:sldId id="436" r:id="rId31"/>
    <p:sldId id="437" r:id="rId32"/>
    <p:sldId id="438" r:id="rId33"/>
    <p:sldId id="439" r:id="rId34"/>
    <p:sldId id="440" r:id="rId35"/>
    <p:sldId id="441" r:id="rId36"/>
    <p:sldId id="442" r:id="rId37"/>
    <p:sldId id="443" r:id="rId38"/>
    <p:sldId id="444" r:id="rId39"/>
    <p:sldId id="445" r:id="rId40"/>
    <p:sldId id="511" r:id="rId41"/>
    <p:sldId id="512" r:id="rId42"/>
    <p:sldId id="513" r:id="rId43"/>
    <p:sldId id="514" r:id="rId44"/>
    <p:sldId id="515" r:id="rId45"/>
    <p:sldId id="516" r:id="rId46"/>
    <p:sldId id="517" r:id="rId47"/>
    <p:sldId id="518" r:id="rId48"/>
    <p:sldId id="519" r:id="rId49"/>
    <p:sldId id="520" r:id="rId50"/>
    <p:sldId id="521" r:id="rId51"/>
    <p:sldId id="522" r:id="rId52"/>
    <p:sldId id="523" r:id="rId53"/>
    <p:sldId id="524" r:id="rId54"/>
    <p:sldId id="525" r:id="rId55"/>
    <p:sldId id="526" r:id="rId56"/>
    <p:sldId id="527" r:id="rId57"/>
    <p:sldId id="528" r:id="rId58"/>
    <p:sldId id="529" r:id="rId59"/>
    <p:sldId id="530" r:id="rId60"/>
    <p:sldId id="531" r:id="rId61"/>
    <p:sldId id="532" r:id="rId62"/>
    <p:sldId id="533" r:id="rId63"/>
    <p:sldId id="534" r:id="rId64"/>
    <p:sldId id="535" r:id="rId65"/>
    <p:sldId id="536" r:id="rId66"/>
    <p:sldId id="537" r:id="rId67"/>
    <p:sldId id="538" r:id="rId68"/>
    <p:sldId id="476" r:id="rId69"/>
    <p:sldId id="484" r:id="rId70"/>
    <p:sldId id="485" r:id="rId71"/>
    <p:sldId id="488" r:id="rId72"/>
    <p:sldId id="489" r:id="rId73"/>
    <p:sldId id="490" r:id="rId74"/>
    <p:sldId id="491" r:id="rId75"/>
    <p:sldId id="492" r:id="rId76"/>
    <p:sldId id="493" r:id="rId77"/>
  </p:sldIdLst>
  <p:sldSz cx="9144000" cy="6858000" type="screen4x3"/>
  <p:notesSz cx="6858000" cy="9144000"/>
  <p:defaultTextStyle>
    <a:defPPr>
      <a:defRPr lang="zh-CN"/>
    </a:defPPr>
    <a:lvl1pPr marL="0" algn="l" defTabSz="9135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774" algn="l" defTabSz="9135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544" algn="l" defTabSz="9135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0319" algn="l" defTabSz="9135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7089" algn="l" defTabSz="9135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3864" algn="l" defTabSz="9135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0634" algn="l" defTabSz="9135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7408" algn="l" defTabSz="9135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4179" algn="l" defTabSz="9135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076" autoAdjust="0"/>
  </p:normalViewPr>
  <p:slideViewPr>
    <p:cSldViewPr>
      <p:cViewPr>
        <p:scale>
          <a:sx n="75" d="100"/>
          <a:sy n="75" d="100"/>
        </p:scale>
        <p:origin x="-198" y="-7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66D7E-A0EF-4EFC-A43B-E6C4F7240D18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D6D76-B8B7-473D-9C1C-5DFFA8195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836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774" algn="l" defTabSz="913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544" algn="l" defTabSz="913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319" algn="l" defTabSz="913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089" algn="l" defTabSz="913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3864" algn="l" defTabSz="913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634" algn="l" defTabSz="913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7408" algn="l" defTabSz="913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4179" algn="l" defTabSz="913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latin typeface="Courier New" pitchFamily="49" charset="0"/>
                <a:cs typeface="Courier New" pitchFamily="49" charset="0"/>
              </a:rPr>
              <a:t>http://ai.stanford.edu/~chuongdo/papers/em_tutorial.pdf</a:t>
            </a:r>
            <a:endParaRPr lang="zh-CN" altLang="en-US" smtClean="0">
              <a:latin typeface="Courier New" pitchFamily="49" charset="0"/>
              <a:cs typeface="Courier New" pitchFamily="49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486AD57-67ED-4140-9F70-67C055736CF8}" type="slidenum">
              <a:rPr lang="zh-CN" altLang="en-US" smtClean="0"/>
              <a:pPr>
                <a:defRPr/>
              </a:pPr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7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rigorous</a:t>
            </a:r>
            <a:r>
              <a:rPr lang="zh-CN" altLang="en-US" dirty="0" smtClean="0"/>
              <a:t>英 </a:t>
            </a:r>
            <a:r>
              <a:rPr lang="en-US" altLang="zh-CN" dirty="0" smtClean="0"/>
              <a:t>[ˈ</a:t>
            </a:r>
            <a:r>
              <a:rPr lang="en-US" altLang="zh-CN" dirty="0" err="1" smtClean="0"/>
              <a:t>rɪgərəs</a:t>
            </a:r>
            <a:r>
              <a:rPr lang="en-US" altLang="zh-CN" dirty="0" smtClean="0"/>
              <a:t>]   </a:t>
            </a:r>
            <a:r>
              <a:rPr lang="zh-CN" altLang="en-US" dirty="0" smtClean="0"/>
              <a:t>美 </a:t>
            </a:r>
            <a:r>
              <a:rPr lang="en-US" altLang="zh-CN" dirty="0" smtClean="0"/>
              <a:t>[ˈ</a:t>
            </a:r>
            <a:r>
              <a:rPr lang="en-US" altLang="zh-CN" dirty="0" err="1" smtClean="0"/>
              <a:t>rɪɡərəs</a:t>
            </a:r>
            <a:r>
              <a:rPr lang="en-US" altLang="zh-CN" dirty="0" smtClean="0"/>
              <a:t>]  adj.</a:t>
            </a:r>
            <a:r>
              <a:rPr lang="zh-CN" altLang="en-US" dirty="0" smtClean="0"/>
              <a:t>严格的</a:t>
            </a:r>
            <a:r>
              <a:rPr lang="en-US" altLang="zh-CN" dirty="0" smtClean="0"/>
              <a:t>;</a:t>
            </a:r>
            <a:r>
              <a:rPr lang="zh-CN" altLang="en-US" dirty="0" smtClean="0"/>
              <a:t>严密的</a:t>
            </a:r>
            <a:r>
              <a:rPr lang="en-US" altLang="zh-CN" dirty="0" smtClean="0"/>
              <a:t>;</a:t>
            </a:r>
            <a:r>
              <a:rPr lang="zh-CN" altLang="en-US" dirty="0" smtClean="0"/>
              <a:t>缜密的</a:t>
            </a:r>
            <a:r>
              <a:rPr lang="en-US" altLang="zh-CN" dirty="0" smtClean="0"/>
              <a:t>;</a:t>
            </a:r>
            <a:r>
              <a:rPr lang="zh-CN" altLang="en-US" dirty="0" smtClean="0"/>
              <a:t>枯燥的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D6D76-B8B7-473D-9C1C-5DFFA81958C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74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30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7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5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3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0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38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0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4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1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69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57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16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01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134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9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677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354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31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70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386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063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740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417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653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3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3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078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1" y="1535121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774" indent="0">
              <a:buNone/>
              <a:defRPr sz="2000" b="1"/>
            </a:lvl2pPr>
            <a:lvl3pPr marL="913544" indent="0">
              <a:buNone/>
              <a:defRPr sz="1800" b="1"/>
            </a:lvl3pPr>
            <a:lvl4pPr marL="1370319" indent="0">
              <a:buNone/>
              <a:defRPr sz="1600" b="1"/>
            </a:lvl4pPr>
            <a:lvl5pPr marL="1827089" indent="0">
              <a:buNone/>
              <a:defRPr sz="1600" b="1"/>
            </a:lvl5pPr>
            <a:lvl6pPr marL="2283864" indent="0">
              <a:buNone/>
              <a:defRPr sz="1600" b="1"/>
            </a:lvl6pPr>
            <a:lvl7pPr marL="2740634" indent="0">
              <a:buNone/>
              <a:defRPr sz="1600" b="1"/>
            </a:lvl7pPr>
            <a:lvl8pPr marL="3197408" indent="0">
              <a:buNone/>
              <a:defRPr sz="1600" b="1"/>
            </a:lvl8pPr>
            <a:lvl9pPr marL="365417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5" y="1535121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774" indent="0">
              <a:buNone/>
              <a:defRPr sz="2000" b="1"/>
            </a:lvl2pPr>
            <a:lvl3pPr marL="913544" indent="0">
              <a:buNone/>
              <a:defRPr sz="1800" b="1"/>
            </a:lvl3pPr>
            <a:lvl4pPr marL="1370319" indent="0">
              <a:buNone/>
              <a:defRPr sz="1600" b="1"/>
            </a:lvl4pPr>
            <a:lvl5pPr marL="1827089" indent="0">
              <a:buNone/>
              <a:defRPr sz="1600" b="1"/>
            </a:lvl5pPr>
            <a:lvl6pPr marL="2283864" indent="0">
              <a:buNone/>
              <a:defRPr sz="1600" b="1"/>
            </a:lvl6pPr>
            <a:lvl7pPr marL="2740634" indent="0">
              <a:buNone/>
              <a:defRPr sz="1600" b="1"/>
            </a:lvl7pPr>
            <a:lvl8pPr marL="3197408" indent="0">
              <a:buNone/>
              <a:defRPr sz="1600" b="1"/>
            </a:lvl8pPr>
            <a:lvl9pPr marL="365417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642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436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590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4" y="273057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4" y="1435106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6774" indent="0">
              <a:buNone/>
              <a:defRPr sz="1200"/>
            </a:lvl2pPr>
            <a:lvl3pPr marL="913544" indent="0">
              <a:buNone/>
              <a:defRPr sz="1000"/>
            </a:lvl3pPr>
            <a:lvl4pPr marL="1370319" indent="0">
              <a:buNone/>
              <a:defRPr sz="900"/>
            </a:lvl4pPr>
            <a:lvl5pPr marL="1827089" indent="0">
              <a:buNone/>
              <a:defRPr sz="900"/>
            </a:lvl5pPr>
            <a:lvl6pPr marL="2283864" indent="0">
              <a:buNone/>
              <a:defRPr sz="900"/>
            </a:lvl6pPr>
            <a:lvl7pPr marL="2740634" indent="0">
              <a:buNone/>
              <a:defRPr sz="900"/>
            </a:lvl7pPr>
            <a:lvl8pPr marL="3197408" indent="0">
              <a:buNone/>
              <a:defRPr sz="900"/>
            </a:lvl8pPr>
            <a:lvl9pPr marL="365417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036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3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6774" indent="0">
              <a:buNone/>
              <a:defRPr sz="2800"/>
            </a:lvl2pPr>
            <a:lvl3pPr marL="913544" indent="0">
              <a:buNone/>
              <a:defRPr sz="2400"/>
            </a:lvl3pPr>
            <a:lvl4pPr marL="1370319" indent="0">
              <a:buNone/>
              <a:defRPr sz="2000"/>
            </a:lvl4pPr>
            <a:lvl5pPr marL="1827089" indent="0">
              <a:buNone/>
              <a:defRPr sz="2000"/>
            </a:lvl5pPr>
            <a:lvl6pPr marL="2283864" indent="0">
              <a:buNone/>
              <a:defRPr sz="2000"/>
            </a:lvl6pPr>
            <a:lvl7pPr marL="2740634" indent="0">
              <a:buNone/>
              <a:defRPr sz="2000"/>
            </a:lvl7pPr>
            <a:lvl8pPr marL="3197408" indent="0">
              <a:buNone/>
              <a:defRPr sz="2000"/>
            </a:lvl8pPr>
            <a:lvl9pPr marL="3654179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6774" indent="0">
              <a:buNone/>
              <a:defRPr sz="1200"/>
            </a:lvl2pPr>
            <a:lvl3pPr marL="913544" indent="0">
              <a:buNone/>
              <a:defRPr sz="1000"/>
            </a:lvl3pPr>
            <a:lvl4pPr marL="1370319" indent="0">
              <a:buNone/>
              <a:defRPr sz="900"/>
            </a:lvl4pPr>
            <a:lvl5pPr marL="1827089" indent="0">
              <a:buNone/>
              <a:defRPr sz="900"/>
            </a:lvl5pPr>
            <a:lvl6pPr marL="2283864" indent="0">
              <a:buNone/>
              <a:defRPr sz="900"/>
            </a:lvl6pPr>
            <a:lvl7pPr marL="2740634" indent="0">
              <a:buNone/>
              <a:defRPr sz="900"/>
            </a:lvl7pPr>
            <a:lvl8pPr marL="3197408" indent="0">
              <a:buNone/>
              <a:defRPr sz="900"/>
            </a:lvl8pPr>
            <a:lvl9pPr marL="365417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860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354" tIns="45678" rIns="91354" bIns="45678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9"/>
            <a:ext cx="8229600" cy="4525963"/>
          </a:xfrm>
          <a:prstGeom prst="rect">
            <a:avLst/>
          </a:prstGeom>
        </p:spPr>
        <p:txBody>
          <a:bodyPr vert="horz" lIns="91354" tIns="45678" rIns="91354" bIns="45678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354" tIns="45678" rIns="91354" bIns="4567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CS@UVa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354" tIns="45678" rIns="91354" bIns="4567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CS 6501: Text Mining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354" tIns="45678" rIns="91354" bIns="4567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23647-E8C1-4E46-923B-DAA9360E499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596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96" r:id="rId12"/>
  </p:sldLayoutIdLst>
  <p:hf sldNum="0" hdr="0" ftr="0" dt="0"/>
  <p:txStyles>
    <p:titleStyle>
      <a:lvl1pPr algn="ctr" defTabSz="91354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579" indent="-342579" algn="l" defTabSz="913544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254" indent="-285482" algn="l" defTabSz="913544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932" indent="-228387" algn="l" defTabSz="913544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703" indent="-228387" algn="l" defTabSz="913544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476" indent="-228387" algn="l" defTabSz="913544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2248" indent="-228387" algn="l" defTabSz="913544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69022" indent="-228387" algn="l" defTabSz="913544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5793" indent="-228387" algn="l" defTabSz="913544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2564" indent="-228387" algn="l" defTabSz="913544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774" algn="l" defTabSz="913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544" algn="l" defTabSz="913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319" algn="l" defTabSz="913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089" algn="l" defTabSz="913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3864" algn="l" defTabSz="913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0634" algn="l" defTabSz="913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7408" algn="l" defTabSz="913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4179" algn="l" defTabSz="913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3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576" y="2276872"/>
            <a:ext cx="7772400" cy="1539607"/>
          </a:xfrm>
        </p:spPr>
        <p:txBody>
          <a:bodyPr>
            <a:normAutofit/>
          </a:bodyPr>
          <a:lstStyle/>
          <a:p>
            <a:r>
              <a:rPr lang="en-US" altLang="zh-CN" sz="3600" dirty="0" smtClean="0"/>
              <a:t>Mixture Models and the EM Algorithm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07979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46" y="188640"/>
            <a:ext cx="7839075" cy="559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1397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57" y="116632"/>
            <a:ext cx="7981950" cy="581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405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92" y="188640"/>
            <a:ext cx="7848600" cy="575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1016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52435" y="256293"/>
            <a:ext cx="7877175" cy="5381625"/>
            <a:chOff x="652435" y="256293"/>
            <a:chExt cx="7877175" cy="5381625"/>
          </a:xfrm>
        </p:grpSpPr>
        <p:pic>
          <p:nvPicPr>
            <p:cNvPr id="141315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435" y="256293"/>
              <a:ext cx="7877175" cy="5381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75307" y="2947105"/>
              <a:ext cx="432943" cy="374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47864" y="5287036"/>
              <a:ext cx="360040" cy="3188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0609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8640"/>
            <a:ext cx="7923360" cy="5728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6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260648"/>
            <a:ext cx="7858125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200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565" y="116632"/>
            <a:ext cx="8067675" cy="621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510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992" y="188640"/>
            <a:ext cx="7867650" cy="543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414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64" y="116632"/>
            <a:ext cx="8136904" cy="5444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649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60" y="116632"/>
            <a:ext cx="8604448" cy="344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9239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60648"/>
            <a:ext cx="8258175" cy="532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302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8" y="116632"/>
            <a:ext cx="8884764" cy="3346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288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39"/>
            <a:ext cx="8425474" cy="5636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185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8640"/>
            <a:ext cx="8130236" cy="561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838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6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42436"/>
            <a:ext cx="8028384" cy="5360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2692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8285"/>
            <a:ext cx="8595386" cy="4770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3210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63" y="438150"/>
            <a:ext cx="8546902" cy="290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988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9" y="0"/>
            <a:ext cx="9086850" cy="316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586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0"/>
            <a:ext cx="9058275" cy="306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967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8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995"/>
            <a:ext cx="9077325" cy="512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572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86" y="0"/>
            <a:ext cx="8679341" cy="5187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74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158" y="10255"/>
            <a:ext cx="8753475" cy="580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33174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40" y="-233"/>
            <a:ext cx="8378899" cy="6026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3798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9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965"/>
            <a:ext cx="8441382" cy="6119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115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EM: Another Example</a:t>
            </a:r>
            <a:endParaRPr lang="zh-CN" altLang="en-US" dirty="0"/>
          </a:p>
        </p:txBody>
      </p:sp>
      <p:pic>
        <p:nvPicPr>
          <p:cNvPr id="2867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788" y="1719263"/>
            <a:ext cx="7210425" cy="3419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9120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7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62" y="276154"/>
            <a:ext cx="7884368" cy="59451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5105400" y="304800"/>
                <a:ext cx="2467662" cy="67903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/>
                            </a:rPr>
                            <m:t>𝐴</m:t>
                          </m:r>
                        </m:e>
                        <m:e>
                          <m:r>
                            <a:rPr lang="en-US" altLang="zh-CN" b="0" i="1" smtClean="0">
                              <a:latin typeface="Cambria Math"/>
                            </a:rPr>
                            <m:t>𝐸</m:t>
                          </m:r>
                        </m:e>
                      </m:d>
                      <m:r>
                        <a:rPr lang="en-US" altLang="zh-CN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/>
                                </a:rPr>
                                <m:t>𝐸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/>
                                </a:rPr>
                                <m:t>𝐴</m:t>
                              </m:r>
                            </m:e>
                          </m:d>
                          <m:r>
                            <a:rPr lang="en-US" altLang="zh-CN" b="0" i="1" smtClean="0">
                              <a:latin typeface="Cambria Math"/>
                            </a:rPr>
                            <m:t>𝑃</m:t>
                          </m:r>
                          <m:r>
                            <a:rPr lang="en-US" altLang="zh-CN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altLang="zh-CN" b="0" i="1" smtClean="0">
                              <a:latin typeface="Cambria Math"/>
                            </a:rPr>
                            <m:t>𝐴</m:t>
                          </m:r>
                          <m:r>
                            <a:rPr lang="en-US" altLang="zh-CN" b="0" i="1" smtClean="0">
                              <a:latin typeface="Cambria Math"/>
                            </a:rPr>
                            <m:t>)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/>
                            </a:rPr>
                            <m:t>𝑃</m:t>
                          </m:r>
                          <m:r>
                            <a:rPr lang="en-US" altLang="zh-CN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altLang="zh-CN" b="0" i="1" smtClean="0">
                              <a:latin typeface="Cambria Math"/>
                            </a:rPr>
                            <m:t>𝐸</m:t>
                          </m:r>
                          <m:r>
                            <a:rPr lang="en-US" altLang="zh-CN" b="0" i="1" smtClean="0">
                              <a:latin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5400" y="304800"/>
                <a:ext cx="2467662" cy="679032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18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576" y="2276872"/>
            <a:ext cx="7772400" cy="1539607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Gaussian Mixture </a:t>
            </a:r>
            <a:r>
              <a:rPr lang="en-US" altLang="zh-CN" sz="3600" dirty="0" smtClean="0"/>
              <a:t>Model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0242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12" y="116632"/>
            <a:ext cx="7924800" cy="581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339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957" y="260648"/>
            <a:ext cx="7800975" cy="535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410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" y="332656"/>
            <a:ext cx="7696200" cy="496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939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50" y="260648"/>
            <a:ext cx="7429500" cy="4981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9161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3" y="188640"/>
            <a:ext cx="7762875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295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805" y="188640"/>
            <a:ext cx="8161287" cy="5276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1903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3" y="332656"/>
            <a:ext cx="7762875" cy="537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460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" y="260648"/>
            <a:ext cx="7572375" cy="529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408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907" y="188640"/>
            <a:ext cx="7562850" cy="535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550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143" y="188640"/>
            <a:ext cx="7715250" cy="528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774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58" y="125760"/>
            <a:ext cx="7629525" cy="559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938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188640"/>
            <a:ext cx="7524750" cy="577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8033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" y="332656"/>
            <a:ext cx="7791450" cy="522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859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44" y="188640"/>
            <a:ext cx="8077200" cy="522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1562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36" y="188640"/>
            <a:ext cx="7820025" cy="570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080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" y="260648"/>
            <a:ext cx="7791450" cy="521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097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8640"/>
            <a:ext cx="7943850" cy="558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15576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26" y="188640"/>
            <a:ext cx="7810500" cy="564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972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38" y="134144"/>
            <a:ext cx="7781925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959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3" y="188640"/>
            <a:ext cx="7762875" cy="561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287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88" y="188640"/>
            <a:ext cx="7743825" cy="530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149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16632"/>
            <a:ext cx="7810500" cy="545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641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348" y="188640"/>
            <a:ext cx="7772400" cy="561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51" y="260648"/>
            <a:ext cx="7486650" cy="515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691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62" y="116632"/>
            <a:ext cx="7629525" cy="534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599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8640"/>
            <a:ext cx="77343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132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4552"/>
            <a:ext cx="7896225" cy="584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2902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188640"/>
            <a:ext cx="7848600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29461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2" y="188640"/>
            <a:ext cx="7839075" cy="578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815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97" y="116632"/>
            <a:ext cx="7905750" cy="535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127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60648"/>
            <a:ext cx="7781925" cy="567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257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88640"/>
            <a:ext cx="7772400" cy="564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306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473" y="116632"/>
            <a:ext cx="7724775" cy="565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726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1" y="260648"/>
            <a:ext cx="7553325" cy="497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348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606" y="116632"/>
            <a:ext cx="7781925" cy="542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5708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88640"/>
            <a:ext cx="7972937" cy="5472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423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576" y="2276872"/>
            <a:ext cx="7772400" cy="1539607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An Alternative View of EM 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06555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6632"/>
            <a:ext cx="8568952" cy="6103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071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16632"/>
            <a:ext cx="7924800" cy="363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277977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96" y="231800"/>
            <a:ext cx="8867775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01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20464" y="22325"/>
            <a:ext cx="8311976" cy="5998964"/>
            <a:chOff x="220464" y="22324"/>
            <a:chExt cx="8686800" cy="6238875"/>
          </a:xfrm>
        </p:grpSpPr>
        <p:pic>
          <p:nvPicPr>
            <p:cNvPr id="4198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0464" y="22324"/>
              <a:ext cx="8686800" cy="6238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98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304" y="22324"/>
              <a:ext cx="3114296" cy="5816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286" y="6238276"/>
            <a:ext cx="3841761" cy="384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39552" y="6238276"/>
            <a:ext cx="622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Tips: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01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23850" y="188640"/>
            <a:ext cx="8496300" cy="5610225"/>
            <a:chOff x="323850" y="188640"/>
            <a:chExt cx="8496300" cy="5610225"/>
          </a:xfrm>
        </p:grpSpPr>
        <p:pic>
          <p:nvPicPr>
            <p:cNvPr id="4301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850" y="188640"/>
              <a:ext cx="8496300" cy="561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850" y="204075"/>
              <a:ext cx="3114296" cy="5816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4335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6632"/>
            <a:ext cx="8558162" cy="6094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525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" y="188640"/>
            <a:ext cx="870585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549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075" y="21828"/>
            <a:ext cx="8924925" cy="602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799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2" y="116632"/>
            <a:ext cx="8829675" cy="634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2460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37" y="188640"/>
            <a:ext cx="7705725" cy="544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1852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88640"/>
            <a:ext cx="8077200" cy="621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3599475"/>
            <a:ext cx="3744416" cy="957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5451029"/>
            <a:ext cx="8064896" cy="957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527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4344</TotalTime>
  <Words>71</Words>
  <Application>Microsoft Office PowerPoint</Application>
  <PresentationFormat>全屏显示(4:3)</PresentationFormat>
  <Paragraphs>10</Paragraphs>
  <Slides>76</Slides>
  <Notes>2</Notes>
  <HiddenSlides>5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76</vt:i4>
      </vt:variant>
    </vt:vector>
  </HeadingPairs>
  <TitlesOfParts>
    <vt:vector size="77" baseType="lpstr">
      <vt:lpstr>1_Office 主题​​</vt:lpstr>
      <vt:lpstr>Mixture Models and the EM Algorithm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EM: Another Example</vt:lpstr>
      <vt:lpstr>PowerPoint 演示文稿</vt:lpstr>
      <vt:lpstr>Gaussian Mixture Model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An Alternative View of EM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</dc:title>
  <dc:creator>匿名用户</dc:creator>
  <cp:lastModifiedBy>匿名用户</cp:lastModifiedBy>
  <cp:revision>419</cp:revision>
  <dcterms:created xsi:type="dcterms:W3CDTF">2018-09-17T00:51:14Z</dcterms:created>
  <dcterms:modified xsi:type="dcterms:W3CDTF">2018-12-12T07:04:36Z</dcterms:modified>
</cp:coreProperties>
</file>

<file path=docProps/thumbnail.jpeg>
</file>